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7" r:id="rId10"/>
    <p:sldId id="266" r:id="rId11"/>
  </p:sldIdLst>
  <p:sldSz cx="12192000" cy="6858000"/>
  <p:notesSz cx="6858000" cy="9947275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595BCE-C21B-4DDD-B95E-82FBAFF01806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73C65-F1F7-4FCF-866F-98210643ED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8599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1702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6352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3683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E9AEF610-12E1-47E2-9C37-E34B82D6EF6A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277465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1732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5613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1722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8204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4952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2198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3557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9915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2229E-68C0-43DD-8040-B385172139D9}" type="datetimeFigureOut">
              <a:rPr lang="it-IT" smtClean="0"/>
              <a:t>04/01/2016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DCD96-78E0-49BC-A162-7DD6A88270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2866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TRASFORMAZIONE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ESERCITAZIONE 1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62791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53B3-A1FC-4452-81FF-238A96770C35}" type="slidenum">
              <a:rPr lang="it-IT" altLang="it-IT"/>
              <a:pPr/>
              <a:t>10</a:t>
            </a:fld>
            <a:endParaRPr lang="it-IT" altLang="it-IT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274638"/>
            <a:ext cx="8642350" cy="1143000"/>
          </a:xfrm>
        </p:spPr>
        <p:txBody>
          <a:bodyPr/>
          <a:lstStyle/>
          <a:p>
            <a:pPr algn="l"/>
            <a:r>
              <a:rPr lang="it-IT" altLang="it-IT" sz="3200" dirty="0"/>
              <a:t/>
            </a:r>
            <a:br>
              <a:rPr lang="it-IT" altLang="it-IT" sz="3200" dirty="0"/>
            </a:br>
            <a:endParaRPr lang="it-IT" altLang="it-IT" sz="3200" dirty="0"/>
          </a:p>
        </p:txBody>
      </p:sp>
      <p:graphicFrame>
        <p:nvGraphicFramePr>
          <p:cNvPr id="19590" name="Group 1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26570299"/>
              </p:ext>
            </p:extLst>
          </p:nvPr>
        </p:nvGraphicFramePr>
        <p:xfrm>
          <a:off x="531845" y="2877781"/>
          <a:ext cx="9476599" cy="431800"/>
        </p:xfrm>
        <a:graphic>
          <a:graphicData uri="http://schemas.openxmlformats.org/drawingml/2006/table">
            <a:tbl>
              <a:tblPr/>
              <a:tblGrid>
                <a:gridCol w="2892490">
                  <a:extLst>
                    <a:ext uri="{9D8B030D-6E8A-4147-A177-3AD203B41FA5}">
                      <a16:colId xmlns:a16="http://schemas.microsoft.com/office/drawing/2014/main" val="2394852266"/>
                    </a:ext>
                  </a:extLst>
                </a:gridCol>
                <a:gridCol w="382555">
                  <a:extLst>
                    <a:ext uri="{9D8B030D-6E8A-4147-A177-3AD203B41FA5}">
                      <a16:colId xmlns:a16="http://schemas.microsoft.com/office/drawing/2014/main" val="4058550552"/>
                    </a:ext>
                  </a:extLst>
                </a:gridCol>
                <a:gridCol w="2961328">
                  <a:extLst>
                    <a:ext uri="{9D8B030D-6E8A-4147-A177-3AD203B41FA5}">
                      <a16:colId xmlns:a16="http://schemas.microsoft.com/office/drawing/2014/main" val="2063277512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463518185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578581953"/>
                    </a:ext>
                  </a:extLst>
                </a:gridCol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 c/sottoscrizione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Capitale sociale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21331"/>
                  </a:ext>
                </a:extLst>
              </a:tr>
            </a:tbl>
          </a:graphicData>
        </a:graphic>
      </p:graphicFrame>
      <p:sp>
        <p:nvSpPr>
          <p:cNvPr id="2" name="Rettangolo 1"/>
          <p:cNvSpPr/>
          <p:nvPr/>
        </p:nvSpPr>
        <p:spPr>
          <a:xfrm>
            <a:off x="914400" y="659091"/>
            <a:ext cx="98811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 smtClean="0"/>
              <a:t>Rilevazione aumento capitale sociale</a:t>
            </a:r>
            <a:endParaRPr lang="it-IT" sz="4400" dirty="0"/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774048"/>
              </p:ext>
            </p:extLst>
          </p:nvPr>
        </p:nvGraphicFramePr>
        <p:xfrm>
          <a:off x="531844" y="4055641"/>
          <a:ext cx="9476599" cy="431800"/>
        </p:xfrm>
        <a:graphic>
          <a:graphicData uri="http://schemas.openxmlformats.org/drawingml/2006/table">
            <a:tbl>
              <a:tblPr/>
              <a:tblGrid>
                <a:gridCol w="2892490">
                  <a:extLst>
                    <a:ext uri="{9D8B030D-6E8A-4147-A177-3AD203B41FA5}">
                      <a16:colId xmlns:a16="http://schemas.microsoft.com/office/drawing/2014/main" val="4280496406"/>
                    </a:ext>
                  </a:extLst>
                </a:gridCol>
                <a:gridCol w="382555">
                  <a:extLst>
                    <a:ext uri="{9D8B030D-6E8A-4147-A177-3AD203B41FA5}">
                      <a16:colId xmlns:a16="http://schemas.microsoft.com/office/drawing/2014/main" val="3622015784"/>
                    </a:ext>
                  </a:extLst>
                </a:gridCol>
                <a:gridCol w="2961328">
                  <a:extLst>
                    <a:ext uri="{9D8B030D-6E8A-4147-A177-3AD203B41FA5}">
                      <a16:colId xmlns:a16="http://schemas.microsoft.com/office/drawing/2014/main" val="3604156703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2542394803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506102478"/>
                    </a:ext>
                  </a:extLst>
                </a:gridCol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Banca c/c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 c/sottoscrizione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4683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520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Rettifiche di trasformazione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2464297"/>
              </p:ext>
            </p:extLst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45">
                  <a:extLst>
                    <a:ext uri="{9D8B030D-6E8A-4147-A177-3AD203B41FA5}">
                      <a16:colId xmlns:a16="http://schemas.microsoft.com/office/drawing/2014/main" val="2058765797"/>
                    </a:ext>
                  </a:extLst>
                </a:gridCol>
                <a:gridCol w="1449355">
                  <a:extLst>
                    <a:ext uri="{9D8B030D-6E8A-4147-A177-3AD203B41FA5}">
                      <a16:colId xmlns:a16="http://schemas.microsoft.com/office/drawing/2014/main" val="1792704527"/>
                    </a:ext>
                  </a:extLst>
                </a:gridCol>
                <a:gridCol w="3999722">
                  <a:extLst>
                    <a:ext uri="{9D8B030D-6E8A-4147-A177-3AD203B41FA5}">
                      <a16:colId xmlns:a16="http://schemas.microsoft.com/office/drawing/2014/main" val="3785336197"/>
                    </a:ext>
                  </a:extLst>
                </a:gridCol>
                <a:gridCol w="1258078">
                  <a:extLst>
                    <a:ext uri="{9D8B030D-6E8A-4147-A177-3AD203B41FA5}">
                      <a16:colId xmlns:a16="http://schemas.microsoft.com/office/drawing/2014/main" val="416591840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Rettifiche di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it-IT" dirty="0" smtClean="0"/>
                        <a:t>trasformazione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666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Terreni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10.000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152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0261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82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87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874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325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10.000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215172"/>
                  </a:ext>
                </a:extLst>
              </a:tr>
            </a:tbl>
          </a:graphicData>
        </a:graphic>
      </p:graphicFrame>
      <p:cxnSp>
        <p:nvCxnSpPr>
          <p:cNvPr id="6" name="Connettore diritto 5"/>
          <p:cNvCxnSpPr/>
          <p:nvPr/>
        </p:nvCxnSpPr>
        <p:spPr>
          <a:xfrm>
            <a:off x="1073020" y="4422710"/>
            <a:ext cx="10280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915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Rettifiche di trasformazione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6701964"/>
              </p:ext>
            </p:extLst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45">
                  <a:extLst>
                    <a:ext uri="{9D8B030D-6E8A-4147-A177-3AD203B41FA5}">
                      <a16:colId xmlns:a16="http://schemas.microsoft.com/office/drawing/2014/main" val="2058765797"/>
                    </a:ext>
                  </a:extLst>
                </a:gridCol>
                <a:gridCol w="1449355">
                  <a:extLst>
                    <a:ext uri="{9D8B030D-6E8A-4147-A177-3AD203B41FA5}">
                      <a16:colId xmlns:a16="http://schemas.microsoft.com/office/drawing/2014/main" val="1792704527"/>
                    </a:ext>
                  </a:extLst>
                </a:gridCol>
                <a:gridCol w="3999722">
                  <a:extLst>
                    <a:ext uri="{9D8B030D-6E8A-4147-A177-3AD203B41FA5}">
                      <a16:colId xmlns:a16="http://schemas.microsoft.com/office/drawing/2014/main" val="3785336197"/>
                    </a:ext>
                  </a:extLst>
                </a:gridCol>
                <a:gridCol w="1258078">
                  <a:extLst>
                    <a:ext uri="{9D8B030D-6E8A-4147-A177-3AD203B41FA5}">
                      <a16:colId xmlns:a16="http://schemas.microsoft.com/office/drawing/2014/main" val="416591840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Rettifiche di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it-IT" dirty="0" smtClean="0"/>
                        <a:t>trasformazione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666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Impianti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20.000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Terreni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10.000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152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0261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82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87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874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325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20.000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10.000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215172"/>
                  </a:ext>
                </a:extLst>
              </a:tr>
            </a:tbl>
          </a:graphicData>
        </a:graphic>
      </p:graphicFrame>
      <p:cxnSp>
        <p:nvCxnSpPr>
          <p:cNvPr id="6" name="Connettore diritto 5"/>
          <p:cNvCxnSpPr/>
          <p:nvPr/>
        </p:nvCxnSpPr>
        <p:spPr>
          <a:xfrm>
            <a:off x="1073020" y="4422710"/>
            <a:ext cx="10280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868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Rettifiche di trasformazione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1851308"/>
              </p:ext>
            </p:extLst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45">
                  <a:extLst>
                    <a:ext uri="{9D8B030D-6E8A-4147-A177-3AD203B41FA5}">
                      <a16:colId xmlns:a16="http://schemas.microsoft.com/office/drawing/2014/main" val="2058765797"/>
                    </a:ext>
                  </a:extLst>
                </a:gridCol>
                <a:gridCol w="1449355">
                  <a:extLst>
                    <a:ext uri="{9D8B030D-6E8A-4147-A177-3AD203B41FA5}">
                      <a16:colId xmlns:a16="http://schemas.microsoft.com/office/drawing/2014/main" val="1792704527"/>
                    </a:ext>
                  </a:extLst>
                </a:gridCol>
                <a:gridCol w="3999722">
                  <a:extLst>
                    <a:ext uri="{9D8B030D-6E8A-4147-A177-3AD203B41FA5}">
                      <a16:colId xmlns:a16="http://schemas.microsoft.com/office/drawing/2014/main" val="3785336197"/>
                    </a:ext>
                  </a:extLst>
                </a:gridCol>
                <a:gridCol w="1258078">
                  <a:extLst>
                    <a:ext uri="{9D8B030D-6E8A-4147-A177-3AD203B41FA5}">
                      <a16:colId xmlns:a16="http://schemas.microsoft.com/office/drawing/2014/main" val="416591840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Rettifiche di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it-IT" dirty="0" smtClean="0"/>
                        <a:t>trasformazione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666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Impianti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20.000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Terreni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10.000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152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Crediti</a:t>
                      </a:r>
                      <a:r>
                        <a:rPr lang="it-IT" baseline="0" dirty="0" smtClean="0"/>
                        <a:t> vs clienti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0261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82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87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874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325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20.000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215172"/>
                  </a:ext>
                </a:extLst>
              </a:tr>
            </a:tbl>
          </a:graphicData>
        </a:graphic>
      </p:graphicFrame>
      <p:cxnSp>
        <p:nvCxnSpPr>
          <p:cNvPr id="6" name="Connettore diritto 5"/>
          <p:cNvCxnSpPr/>
          <p:nvPr/>
        </p:nvCxnSpPr>
        <p:spPr>
          <a:xfrm>
            <a:off x="1073020" y="4422710"/>
            <a:ext cx="10280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57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Rettifiche di trasformazione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3917276"/>
              </p:ext>
            </p:extLst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45">
                  <a:extLst>
                    <a:ext uri="{9D8B030D-6E8A-4147-A177-3AD203B41FA5}">
                      <a16:colId xmlns:a16="http://schemas.microsoft.com/office/drawing/2014/main" val="2058765797"/>
                    </a:ext>
                  </a:extLst>
                </a:gridCol>
                <a:gridCol w="1449355">
                  <a:extLst>
                    <a:ext uri="{9D8B030D-6E8A-4147-A177-3AD203B41FA5}">
                      <a16:colId xmlns:a16="http://schemas.microsoft.com/office/drawing/2014/main" val="1792704527"/>
                    </a:ext>
                  </a:extLst>
                </a:gridCol>
                <a:gridCol w="3999722">
                  <a:extLst>
                    <a:ext uri="{9D8B030D-6E8A-4147-A177-3AD203B41FA5}">
                      <a16:colId xmlns:a16="http://schemas.microsoft.com/office/drawing/2014/main" val="3785336197"/>
                    </a:ext>
                  </a:extLst>
                </a:gridCol>
                <a:gridCol w="1258078">
                  <a:extLst>
                    <a:ext uri="{9D8B030D-6E8A-4147-A177-3AD203B41FA5}">
                      <a16:colId xmlns:a16="http://schemas.microsoft.com/office/drawing/2014/main" val="416591840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Rettifiche di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it-IT" dirty="0" smtClean="0"/>
                        <a:t>trasformazione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666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Impianti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20.000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Terreni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10.000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152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Debiti vs fornitori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6.000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Crediti</a:t>
                      </a:r>
                      <a:r>
                        <a:rPr lang="it-IT" baseline="0" dirty="0" smtClean="0"/>
                        <a:t> vs clienti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0261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82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87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874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325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26.000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smtClean="0"/>
                        <a:t>15.000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215172"/>
                  </a:ext>
                </a:extLst>
              </a:tr>
            </a:tbl>
          </a:graphicData>
        </a:graphic>
      </p:graphicFrame>
      <p:cxnSp>
        <p:nvCxnSpPr>
          <p:cNvPr id="6" name="Connettore diritto 5"/>
          <p:cNvCxnSpPr/>
          <p:nvPr/>
        </p:nvCxnSpPr>
        <p:spPr>
          <a:xfrm>
            <a:off x="1073020" y="4422710"/>
            <a:ext cx="10280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4037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53B3-A1FC-4452-81FF-238A96770C35}" type="slidenum">
              <a:rPr lang="it-IT" altLang="it-IT"/>
              <a:pPr/>
              <a:t>6</a:t>
            </a:fld>
            <a:endParaRPr lang="it-IT" altLang="it-IT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274638"/>
            <a:ext cx="8642350" cy="1143000"/>
          </a:xfrm>
        </p:spPr>
        <p:txBody>
          <a:bodyPr/>
          <a:lstStyle/>
          <a:p>
            <a:pPr algn="l"/>
            <a:r>
              <a:rPr lang="it-IT" altLang="it-IT" sz="3200" dirty="0"/>
              <a:t/>
            </a:r>
            <a:br>
              <a:rPr lang="it-IT" altLang="it-IT" sz="3200" dirty="0"/>
            </a:br>
            <a:endParaRPr lang="it-IT" altLang="it-IT" sz="3200" dirty="0"/>
          </a:p>
        </p:txBody>
      </p:sp>
      <p:graphicFrame>
        <p:nvGraphicFramePr>
          <p:cNvPr id="19590" name="Group 1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52049669"/>
              </p:ext>
            </p:extLst>
          </p:nvPr>
        </p:nvGraphicFramePr>
        <p:xfrm>
          <a:off x="1502618" y="2877781"/>
          <a:ext cx="8505825" cy="1295400"/>
        </p:xfrm>
        <a:graphic>
          <a:graphicData uri="http://schemas.openxmlformats.org/drawingml/2006/table">
            <a:tbl>
              <a:tblPr/>
              <a:tblGrid>
                <a:gridCol w="2015902">
                  <a:extLst>
                    <a:ext uri="{9D8B030D-6E8A-4147-A177-3AD203B41FA5}">
                      <a16:colId xmlns:a16="http://schemas.microsoft.com/office/drawing/2014/main" val="2394852266"/>
                    </a:ext>
                  </a:extLst>
                </a:gridCol>
                <a:gridCol w="252636">
                  <a:extLst>
                    <a:ext uri="{9D8B030D-6E8A-4147-A177-3AD203B41FA5}">
                      <a16:colId xmlns:a16="http://schemas.microsoft.com/office/drawing/2014/main" val="4058550552"/>
                    </a:ext>
                  </a:extLst>
                </a:gridCol>
                <a:gridCol w="3328987">
                  <a:extLst>
                    <a:ext uri="{9D8B030D-6E8A-4147-A177-3AD203B41FA5}">
                      <a16:colId xmlns:a16="http://schemas.microsoft.com/office/drawing/2014/main" val="2063277512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463518185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578581953"/>
                    </a:ext>
                  </a:extLst>
                </a:gridCol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Diversi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Rettifiche di trasformazione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21331"/>
                  </a:ext>
                </a:extLst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Terreni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025250"/>
                  </a:ext>
                </a:extLst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Crediti vs clienti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1593112"/>
                  </a:ext>
                </a:extLst>
              </a:tr>
            </a:tbl>
          </a:graphicData>
        </a:graphic>
      </p:graphicFrame>
      <p:sp>
        <p:nvSpPr>
          <p:cNvPr id="2" name="Rettangolo 1"/>
          <p:cNvSpPr/>
          <p:nvPr/>
        </p:nvSpPr>
        <p:spPr>
          <a:xfrm>
            <a:off x="914400" y="659091"/>
            <a:ext cx="98811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 smtClean="0"/>
              <a:t>Rilevazione rettifiche di trasformazione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2266171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53B3-A1FC-4452-81FF-238A96770C35}" type="slidenum">
              <a:rPr lang="it-IT" altLang="it-IT"/>
              <a:pPr/>
              <a:t>7</a:t>
            </a:fld>
            <a:endParaRPr lang="it-IT" altLang="it-IT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274638"/>
            <a:ext cx="8642350" cy="1143000"/>
          </a:xfrm>
        </p:spPr>
        <p:txBody>
          <a:bodyPr/>
          <a:lstStyle/>
          <a:p>
            <a:pPr algn="l"/>
            <a:r>
              <a:rPr lang="it-IT" altLang="it-IT" sz="3200" dirty="0"/>
              <a:t/>
            </a:r>
            <a:br>
              <a:rPr lang="it-IT" altLang="it-IT" sz="3200" dirty="0"/>
            </a:br>
            <a:endParaRPr lang="it-IT" altLang="it-IT" sz="3200" dirty="0"/>
          </a:p>
        </p:txBody>
      </p:sp>
      <p:graphicFrame>
        <p:nvGraphicFramePr>
          <p:cNvPr id="19590" name="Group 1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75680352"/>
              </p:ext>
            </p:extLst>
          </p:nvPr>
        </p:nvGraphicFramePr>
        <p:xfrm>
          <a:off x="531845" y="2877781"/>
          <a:ext cx="9476599" cy="1564640"/>
        </p:xfrm>
        <a:graphic>
          <a:graphicData uri="http://schemas.openxmlformats.org/drawingml/2006/table">
            <a:tbl>
              <a:tblPr/>
              <a:tblGrid>
                <a:gridCol w="2892490">
                  <a:extLst>
                    <a:ext uri="{9D8B030D-6E8A-4147-A177-3AD203B41FA5}">
                      <a16:colId xmlns:a16="http://schemas.microsoft.com/office/drawing/2014/main" val="2394852266"/>
                    </a:ext>
                  </a:extLst>
                </a:gridCol>
                <a:gridCol w="382555">
                  <a:extLst>
                    <a:ext uri="{9D8B030D-6E8A-4147-A177-3AD203B41FA5}">
                      <a16:colId xmlns:a16="http://schemas.microsoft.com/office/drawing/2014/main" val="4058550552"/>
                    </a:ext>
                  </a:extLst>
                </a:gridCol>
                <a:gridCol w="2961328">
                  <a:extLst>
                    <a:ext uri="{9D8B030D-6E8A-4147-A177-3AD203B41FA5}">
                      <a16:colId xmlns:a16="http://schemas.microsoft.com/office/drawing/2014/main" val="2063277512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463518185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578581953"/>
                    </a:ext>
                  </a:extLst>
                </a:gridCol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Rettifiche di trasformazione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Diversi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21331"/>
                  </a:ext>
                </a:extLst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Impianti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025250"/>
                  </a:ext>
                </a:extLst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Debiti vs fornitori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1593112"/>
                  </a:ext>
                </a:extLst>
              </a:tr>
            </a:tbl>
          </a:graphicData>
        </a:graphic>
      </p:graphicFrame>
      <p:sp>
        <p:nvSpPr>
          <p:cNvPr id="2" name="Rettangolo 1"/>
          <p:cNvSpPr/>
          <p:nvPr/>
        </p:nvSpPr>
        <p:spPr>
          <a:xfrm>
            <a:off x="914400" y="659091"/>
            <a:ext cx="98811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 smtClean="0"/>
              <a:t>Rilevazione rettifiche di trasformazione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3471615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53B3-A1FC-4452-81FF-238A96770C35}" type="slidenum">
              <a:rPr lang="it-IT" altLang="it-IT"/>
              <a:pPr/>
              <a:t>8</a:t>
            </a:fld>
            <a:endParaRPr lang="it-IT" altLang="it-IT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274638"/>
            <a:ext cx="8642350" cy="1143000"/>
          </a:xfrm>
        </p:spPr>
        <p:txBody>
          <a:bodyPr/>
          <a:lstStyle/>
          <a:p>
            <a:pPr algn="l"/>
            <a:r>
              <a:rPr lang="it-IT" altLang="it-IT" sz="3200" dirty="0"/>
              <a:t/>
            </a:r>
            <a:br>
              <a:rPr lang="it-IT" altLang="it-IT" sz="3200" dirty="0"/>
            </a:br>
            <a:endParaRPr lang="it-IT" altLang="it-IT" sz="3200" dirty="0"/>
          </a:p>
        </p:txBody>
      </p:sp>
      <p:graphicFrame>
        <p:nvGraphicFramePr>
          <p:cNvPr id="19590" name="Group 1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82333204"/>
              </p:ext>
            </p:extLst>
          </p:nvPr>
        </p:nvGraphicFramePr>
        <p:xfrm>
          <a:off x="531845" y="2877781"/>
          <a:ext cx="9476599" cy="2753360"/>
        </p:xfrm>
        <a:graphic>
          <a:graphicData uri="http://schemas.openxmlformats.org/drawingml/2006/table">
            <a:tbl>
              <a:tblPr/>
              <a:tblGrid>
                <a:gridCol w="1446245">
                  <a:extLst>
                    <a:ext uri="{9D8B030D-6E8A-4147-A177-3AD203B41FA5}">
                      <a16:colId xmlns:a16="http://schemas.microsoft.com/office/drawing/2014/main" val="2394852266"/>
                    </a:ext>
                  </a:extLst>
                </a:gridCol>
                <a:gridCol w="1446245">
                  <a:extLst>
                    <a:ext uri="{9D8B030D-6E8A-4147-A177-3AD203B41FA5}">
                      <a16:colId xmlns:a16="http://schemas.microsoft.com/office/drawing/2014/main" val="2795717986"/>
                    </a:ext>
                  </a:extLst>
                </a:gridCol>
                <a:gridCol w="382555">
                  <a:extLst>
                    <a:ext uri="{9D8B030D-6E8A-4147-A177-3AD203B41FA5}">
                      <a16:colId xmlns:a16="http://schemas.microsoft.com/office/drawing/2014/main" val="4058550552"/>
                    </a:ext>
                  </a:extLst>
                </a:gridCol>
                <a:gridCol w="2961328">
                  <a:extLst>
                    <a:ext uri="{9D8B030D-6E8A-4147-A177-3AD203B41FA5}">
                      <a16:colId xmlns:a16="http://schemas.microsoft.com/office/drawing/2014/main" val="2063277512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463518185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578581953"/>
                    </a:ext>
                  </a:extLst>
                </a:gridCol>
              </a:tblGrid>
              <a:tr h="4318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Diversi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Diversi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21331"/>
                  </a:ext>
                </a:extLst>
              </a:tr>
              <a:tr h="1173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Capitale sociale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Rettifiche di trasformazione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70.000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260.000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025250"/>
                  </a:ext>
                </a:extLst>
              </a:tr>
              <a:tr h="2789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Riserve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965739"/>
                  </a:ext>
                </a:extLst>
              </a:tr>
              <a:tr h="1615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561164"/>
                  </a:ext>
                </a:extLst>
              </a:tr>
              <a:tr h="1173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466812"/>
                  </a:ext>
                </a:extLst>
              </a:tr>
              <a:tr h="4318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 di trasformazione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319.000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1593112"/>
                  </a:ext>
                </a:extLst>
              </a:tr>
            </a:tbl>
          </a:graphicData>
        </a:graphic>
      </p:graphicFrame>
      <p:sp>
        <p:nvSpPr>
          <p:cNvPr id="2" name="Rettangolo 1"/>
          <p:cNvSpPr/>
          <p:nvPr/>
        </p:nvSpPr>
        <p:spPr>
          <a:xfrm>
            <a:off x="914400" y="659091"/>
            <a:ext cx="98811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 smtClean="0"/>
              <a:t>Rilevazione Patrimonio Netto di trasformazione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907104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53B3-A1FC-4452-81FF-238A96770C35}" type="slidenum">
              <a:rPr lang="it-IT" altLang="it-IT"/>
              <a:pPr/>
              <a:t>9</a:t>
            </a:fld>
            <a:endParaRPr lang="it-IT" altLang="it-IT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274638"/>
            <a:ext cx="8642350" cy="1143000"/>
          </a:xfrm>
        </p:spPr>
        <p:txBody>
          <a:bodyPr/>
          <a:lstStyle/>
          <a:p>
            <a:pPr algn="l"/>
            <a:r>
              <a:rPr lang="it-IT" altLang="it-IT" sz="3200" dirty="0"/>
              <a:t/>
            </a:r>
            <a:br>
              <a:rPr lang="it-IT" altLang="it-IT" sz="3200" dirty="0"/>
            </a:br>
            <a:endParaRPr lang="it-IT" altLang="it-IT" sz="3200" dirty="0"/>
          </a:p>
        </p:txBody>
      </p:sp>
      <p:graphicFrame>
        <p:nvGraphicFramePr>
          <p:cNvPr id="19590" name="Group 1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09574767"/>
              </p:ext>
            </p:extLst>
          </p:nvPr>
        </p:nvGraphicFramePr>
        <p:xfrm>
          <a:off x="556952" y="2877781"/>
          <a:ext cx="9451491" cy="1955800"/>
        </p:xfrm>
        <a:graphic>
          <a:graphicData uri="http://schemas.openxmlformats.org/drawingml/2006/table">
            <a:tbl>
              <a:tblPr/>
              <a:tblGrid>
                <a:gridCol w="1421137">
                  <a:extLst>
                    <a:ext uri="{9D8B030D-6E8A-4147-A177-3AD203B41FA5}">
                      <a16:colId xmlns:a16="http://schemas.microsoft.com/office/drawing/2014/main" val="2394852266"/>
                    </a:ext>
                  </a:extLst>
                </a:gridCol>
                <a:gridCol w="1446245">
                  <a:extLst>
                    <a:ext uri="{9D8B030D-6E8A-4147-A177-3AD203B41FA5}">
                      <a16:colId xmlns:a16="http://schemas.microsoft.com/office/drawing/2014/main" val="2795717986"/>
                    </a:ext>
                  </a:extLst>
                </a:gridCol>
                <a:gridCol w="382555">
                  <a:extLst>
                    <a:ext uri="{9D8B030D-6E8A-4147-A177-3AD203B41FA5}">
                      <a16:colId xmlns:a16="http://schemas.microsoft.com/office/drawing/2014/main" val="4058550552"/>
                    </a:ext>
                  </a:extLst>
                </a:gridCol>
                <a:gridCol w="2961328">
                  <a:extLst>
                    <a:ext uri="{9D8B030D-6E8A-4147-A177-3AD203B41FA5}">
                      <a16:colId xmlns:a16="http://schemas.microsoft.com/office/drawing/2014/main" val="2063277512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463518185"/>
                    </a:ext>
                  </a:extLst>
                </a:gridCol>
                <a:gridCol w="1620113">
                  <a:extLst>
                    <a:ext uri="{9D8B030D-6E8A-4147-A177-3AD203B41FA5}">
                      <a16:colId xmlns:a16="http://schemas.microsoft.com/office/drawing/2014/main" val="578581953"/>
                    </a:ext>
                  </a:extLst>
                </a:gridCol>
              </a:tblGrid>
              <a:tr h="4318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 di trasformazione</a:t>
                      </a:r>
                      <a:endParaRPr kumimoji="0" lang="it-IT" altLang="it-IT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Diversi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319.000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21331"/>
                  </a:ext>
                </a:extLst>
              </a:tr>
              <a:tr h="117329">
                <a:tc gridSpan="2">
                  <a:txBody>
                    <a:bodyPr/>
                    <a:lstStyle/>
                    <a:p>
                      <a:endParaRPr lang="it-IT" dirty="0"/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Capitale sociale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Riserve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299.000</a:t>
                      </a: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025250"/>
                  </a:ext>
                </a:extLst>
              </a:tr>
              <a:tr h="278911">
                <a:tc gridSpan="2">
                  <a:txBody>
                    <a:bodyPr/>
                    <a:lstStyle/>
                    <a:p>
                      <a:endParaRPr lang="it-IT" dirty="0"/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965739"/>
                  </a:ext>
                </a:extLst>
              </a:tr>
              <a:tr h="3147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561164"/>
                  </a:ext>
                </a:extLst>
              </a:tr>
              <a:tr h="1173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466812"/>
                  </a:ext>
                </a:extLst>
              </a:tr>
            </a:tbl>
          </a:graphicData>
        </a:graphic>
      </p:graphicFrame>
      <p:sp>
        <p:nvSpPr>
          <p:cNvPr id="2" name="Rettangolo 1"/>
          <p:cNvSpPr/>
          <p:nvPr/>
        </p:nvSpPr>
        <p:spPr>
          <a:xfrm>
            <a:off x="914400" y="659091"/>
            <a:ext cx="98811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 smtClean="0"/>
              <a:t>Destinazione </a:t>
            </a:r>
            <a:r>
              <a:rPr lang="it-IT" sz="4400" dirty="0" smtClean="0"/>
              <a:t>Patrimonio Netto di trasformazione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36125917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151</Words>
  <Application>Microsoft Office PowerPoint</Application>
  <PresentationFormat>Widescreen</PresentationFormat>
  <Paragraphs>104</Paragraphs>
  <Slides>10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di Office</vt:lpstr>
      <vt:lpstr>TRASFORMAZIONE</vt:lpstr>
      <vt:lpstr>Rettifiche di trasformazione</vt:lpstr>
      <vt:lpstr>Rettifiche di trasformazione</vt:lpstr>
      <vt:lpstr>Rettifiche di trasformazione</vt:lpstr>
      <vt:lpstr>Rettifiche di trasformazione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TRASFORMAZIONE</dc:title>
  <dc:creator>Roberta Manca</dc:creator>
  <cp:lastModifiedBy>Roberta Manca</cp:lastModifiedBy>
  <cp:revision>4</cp:revision>
  <cp:lastPrinted>2016-01-04T14:38:43Z</cp:lastPrinted>
  <dcterms:created xsi:type="dcterms:W3CDTF">2016-01-04T11:32:54Z</dcterms:created>
  <dcterms:modified xsi:type="dcterms:W3CDTF">2016-01-04T14:39:26Z</dcterms:modified>
</cp:coreProperties>
</file>